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257" r:id="rId3"/>
    <p:sldId id="260" r:id="rId4"/>
    <p:sldId id="320" r:id="rId5"/>
    <p:sldId id="752" r:id="rId6"/>
    <p:sldId id="766" r:id="rId7"/>
    <p:sldId id="771" r:id="rId8"/>
    <p:sldId id="772" r:id="rId9"/>
    <p:sldId id="773" r:id="rId10"/>
    <p:sldId id="774" r:id="rId11"/>
    <p:sldId id="753" r:id="rId12"/>
    <p:sldId id="754" r:id="rId13"/>
    <p:sldId id="755" r:id="rId14"/>
    <p:sldId id="756" r:id="rId15"/>
    <p:sldId id="757" r:id="rId16"/>
    <p:sldId id="758" r:id="rId17"/>
    <p:sldId id="759" r:id="rId18"/>
    <p:sldId id="760" r:id="rId19"/>
    <p:sldId id="761" r:id="rId20"/>
    <p:sldId id="775" r:id="rId21"/>
    <p:sldId id="776" r:id="rId22"/>
    <p:sldId id="764" r:id="rId23"/>
    <p:sldId id="777" r:id="rId24"/>
    <p:sldId id="778" r:id="rId25"/>
    <p:sldId id="782" r:id="rId26"/>
    <p:sldId id="779" r:id="rId27"/>
    <p:sldId id="780" r:id="rId28"/>
    <p:sldId id="781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C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22" d="100"/>
          <a:sy n="122" d="100"/>
        </p:scale>
        <p:origin x="120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8E40186A-5C2D-4735-8931-4272175C7189}"/>
    <pc:docChg chg="addSld modSld sldOrd">
      <pc:chgData name="Wittman, Barry" userId="bff186cd-6ce8-41ba-8e8c-e85cdef216de" providerId="ADAL" clId="{8E40186A-5C2D-4735-8931-4272175C7189}" dt="2025-04-08T21:31:03.758" v="41" actId="20577"/>
      <pc:docMkLst>
        <pc:docMk/>
      </pc:docMkLst>
      <pc:sldChg chg="modSp">
        <pc:chgData name="Wittman, Barry" userId="bff186cd-6ce8-41ba-8e8c-e85cdef216de" providerId="ADAL" clId="{8E40186A-5C2D-4735-8931-4272175C7189}" dt="2025-04-08T21:31:03.758" v="41" actId="20577"/>
        <pc:sldMkLst>
          <pc:docMk/>
          <pc:sldMk cId="0" sldId="256"/>
        </pc:sldMkLst>
        <pc:spChg chg="mod">
          <ac:chgData name="Wittman, Barry" userId="bff186cd-6ce8-41ba-8e8c-e85cdef216de" providerId="ADAL" clId="{8E40186A-5C2D-4735-8931-4272175C7189}" dt="2025-04-08T21:31:03.758" v="41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8E40186A-5C2D-4735-8931-4272175C7189}" dt="2025-04-08T21:30:16.545" v="0" actId="20577"/>
        <pc:sldMkLst>
          <pc:docMk/>
          <pc:sldMk cId="3495653399" sldId="320"/>
        </pc:sldMkLst>
        <pc:spChg chg="mod">
          <ac:chgData name="Wittman, Barry" userId="bff186cd-6ce8-41ba-8e8c-e85cdef216de" providerId="ADAL" clId="{8E40186A-5C2D-4735-8931-4272175C7189}" dt="2025-04-08T21:30:16.545" v="0" actId="20577"/>
          <ac:spMkLst>
            <pc:docMk/>
            <pc:sldMk cId="3495653399" sldId="320"/>
            <ac:spMk id="2" creationId="{00000000-0000-0000-0000-000000000000}"/>
          </ac:spMkLst>
        </pc:spChg>
      </pc:sldChg>
      <pc:sldChg chg="modSp">
        <pc:chgData name="Wittman, Barry" userId="bff186cd-6ce8-41ba-8e8c-e85cdef216de" providerId="ADAL" clId="{8E40186A-5C2D-4735-8931-4272175C7189}" dt="2025-04-08T21:30:52.419" v="30" actId="20577"/>
        <pc:sldMkLst>
          <pc:docMk/>
          <pc:sldMk cId="607181923" sldId="778"/>
        </pc:sldMkLst>
        <pc:spChg chg="mod">
          <ac:chgData name="Wittman, Barry" userId="bff186cd-6ce8-41ba-8e8c-e85cdef216de" providerId="ADAL" clId="{8E40186A-5C2D-4735-8931-4272175C7189}" dt="2025-04-08T21:30:52.419" v="30" actId="20577"/>
          <ac:spMkLst>
            <pc:docMk/>
            <pc:sldMk cId="607181923" sldId="778"/>
            <ac:spMk id="3" creationId="{00000000-0000-0000-0000-000000000000}"/>
          </ac:spMkLst>
        </pc:spChg>
      </pc:sldChg>
      <pc:sldChg chg="modSp add ord">
        <pc:chgData name="Wittman, Barry" userId="bff186cd-6ce8-41ba-8e8c-e85cdef216de" providerId="ADAL" clId="{8E40186A-5C2D-4735-8931-4272175C7189}" dt="2025-04-08T21:30:35.966" v="23" actId="20577"/>
        <pc:sldMkLst>
          <pc:docMk/>
          <pc:sldMk cId="561447830" sldId="782"/>
        </pc:sldMkLst>
        <pc:spChg chg="mod">
          <ac:chgData name="Wittman, Barry" userId="bff186cd-6ce8-41ba-8e8c-e85cdef216de" providerId="ADAL" clId="{8E40186A-5C2D-4735-8931-4272175C7189}" dt="2025-04-08T21:30:35.966" v="23" actId="20577"/>
          <ac:spMkLst>
            <pc:docMk/>
            <pc:sldMk cId="561447830" sldId="782"/>
            <ac:spMk id="2" creationId="{6116D6C4-6D61-4A77-8AD8-C6B33DD31DB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12 </a:t>
            </a:r>
            <a:r>
              <a:rPr lang="en-US"/>
              <a:t>- Wednesday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600EE-9604-4697-A082-112F22D3D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75EF5-015C-4342-9BA3-22E034D9F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40640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Let's say you need to find out the size of a file</a:t>
            </a:r>
          </a:p>
          <a:p>
            <a:pPr lvl="1"/>
            <a:r>
              <a:rPr lang="en-US" dirty="0"/>
              <a:t>Which you need to do for Project 6</a:t>
            </a:r>
          </a:p>
          <a:p>
            <a:r>
              <a:rPr lang="en-US" dirty="0"/>
              <a:t>Technically, the type for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st_size</a:t>
            </a:r>
            <a:r>
              <a:rPr lang="en-US" dirty="0"/>
              <a:t> is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off_t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Files can be large (bigger than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INT_MAX</a:t>
            </a:r>
            <a:r>
              <a:rPr lang="en-US" dirty="0"/>
              <a:t> bytes)</a:t>
            </a:r>
          </a:p>
          <a:p>
            <a:pPr lvl="1"/>
            <a:r>
              <a:rPr lang="en-US" dirty="0"/>
              <a:t>Since it's not clear what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off_t</a:t>
            </a:r>
            <a:r>
              <a:rPr lang="en-US" dirty="0"/>
              <a:t> is, you can cast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dirty="0"/>
              <a:t> (or if you're really worried,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long</a:t>
            </a:r>
            <a:r>
              <a:rPr lang="en-US" dirty="0"/>
              <a:t>)</a:t>
            </a:r>
          </a:p>
          <a:p>
            <a:r>
              <a:rPr lang="en-US" dirty="0"/>
              <a:t>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stat()</a:t>
            </a:r>
            <a:r>
              <a:rPr lang="en-US" dirty="0"/>
              <a:t> if you have a file name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fstat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if you have a file descriptor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CDDC8A6-610C-40D3-9AC9-4D134A3F1774}"/>
              </a:ext>
            </a:extLst>
          </p:cNvPr>
          <p:cNvSpPr/>
          <p:nvPr/>
        </p:nvSpPr>
        <p:spPr>
          <a:xfrm>
            <a:off x="266700" y="4995672"/>
            <a:ext cx="11658600" cy="12527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stat information;</a:t>
            </a:r>
          </a:p>
          <a:p>
            <a:r>
              <a:rPr lang="en-US" sz="1900" b="1" dirty="0">
                <a:latin typeface="Courier New" pitchFamily="49" charset="0"/>
                <a:cs typeface="Courier New" pitchFamily="49" charset="0"/>
              </a:rPr>
              <a:t>stat (filename, &amp;information);</a:t>
            </a:r>
          </a:p>
          <a:p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9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"The size of %s is %</a:t>
            </a:r>
            <a:r>
              <a:rPr lang="en-US" sz="19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ld</a:t>
            </a:r>
            <a:r>
              <a:rPr lang="en-US" sz="19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bytes.\n"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, filename, (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information.st_size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14148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Pointers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232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pointers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can have pointers to functions </a:t>
            </a:r>
          </a:p>
          <a:p>
            <a:r>
              <a:rPr lang="en-US" dirty="0"/>
              <a:t>You can call a function if you have a pointer to it</a:t>
            </a:r>
          </a:p>
          <a:p>
            <a:r>
              <a:rPr lang="en-US" dirty="0"/>
              <a:t>You can store these function pointers in arrays and structs</a:t>
            </a:r>
          </a:p>
          <a:p>
            <a:r>
              <a:rPr lang="en-US" dirty="0"/>
              <a:t>They can be passed as parameters and returned as values</a:t>
            </a:r>
          </a:p>
          <a:p>
            <a:r>
              <a:rPr lang="en-US" dirty="0"/>
              <a:t>Java doesn't have function pointers</a:t>
            </a:r>
          </a:p>
          <a:p>
            <a:pPr lvl="1"/>
            <a:r>
              <a:rPr lang="en-US" dirty="0"/>
              <a:t>Instead, you pass around objects that have methods you want</a:t>
            </a:r>
          </a:p>
          <a:p>
            <a:pPr lvl="1"/>
            <a:r>
              <a:rPr lang="en-US" dirty="0"/>
              <a:t>C# has delegates, which are similar to function pointers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54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didn't we cover these before?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K&amp;R group function pointers in with other pointers</a:t>
            </a:r>
          </a:p>
          <a:p>
            <a:r>
              <a:rPr lang="en-US" dirty="0"/>
              <a:t>I put them off because:</a:t>
            </a:r>
          </a:p>
          <a:p>
            <a:pPr lvl="1"/>
            <a:r>
              <a:rPr lang="en-US" dirty="0"/>
              <a:t>They are confusing</a:t>
            </a:r>
          </a:p>
          <a:p>
            <a:pPr lvl="1"/>
            <a:r>
              <a:rPr lang="en-US" dirty="0"/>
              <a:t>The syntax to declare function pointer variables is awful</a:t>
            </a:r>
          </a:p>
          <a:p>
            <a:pPr lvl="1"/>
            <a:r>
              <a:rPr lang="en-US" dirty="0"/>
              <a:t>They are not used very often</a:t>
            </a:r>
          </a:p>
          <a:p>
            <a:pPr lvl="1"/>
            <a:r>
              <a:rPr lang="en-US" dirty="0"/>
              <a:t>They are not type-safe</a:t>
            </a:r>
          </a:p>
          <a:p>
            <a:r>
              <a:rPr lang="en-US" dirty="0"/>
              <a:t>But you should still know of their existence!</a:t>
            </a:r>
          </a:p>
        </p:txBody>
      </p:sp>
    </p:spTree>
    <p:extLst>
      <p:ext uri="{BB962C8B-B14F-4D97-AF65-F5344CB8AC3E}">
        <p14:creationId xmlns:p14="http://schemas.microsoft.com/office/powerpoint/2010/main" val="503290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Declaring a function 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8824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syntax is a bit ugly</a:t>
            </a:r>
          </a:p>
          <a:p>
            <a:r>
              <a:rPr lang="en-US" dirty="0"/>
              <a:t>Pretend like it's a prototype for a function</a:t>
            </a:r>
          </a:p>
          <a:p>
            <a:pPr lvl="1"/>
            <a:r>
              <a:rPr lang="en-US" dirty="0"/>
              <a:t>Except take the name, put a * in front, and surround that with parentheses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657600"/>
            <a:ext cx="10972800" cy="29717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math.h</a:t>
            </a: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endParaRPr lang="en-US" sz="2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double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(*root) 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pointer named root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root = &amp;sqrt; 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note there are no parentheses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"Root 3 is %lf"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root(3) );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"Root 3 is %lf"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(*root)(3) ); 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also legal</a:t>
            </a:r>
          </a:p>
          <a:p>
            <a:pPr marL="118872" indent="0">
              <a:buNone/>
            </a:pPr>
            <a:endParaRPr lang="en-US" sz="2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sz="2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return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237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more complex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439700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Some function's prototype: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Its (worthless) definition: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compatible function pointer: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Function pointer assignment: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2133600"/>
            <a:ext cx="10972800" cy="457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fizbin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letter,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thing);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3124200"/>
            <a:ext cx="10972800" cy="1295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fizbin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letter,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length,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thing)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return (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**)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*)*50);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09600" y="4876800"/>
            <a:ext cx="10972800" cy="533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 (*pointer)(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*);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609600" y="5867400"/>
            <a:ext cx="10972800" cy="533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fizbin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8580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120408"/>
          </a:xfrm>
        </p:spPr>
        <p:txBody>
          <a:bodyPr>
            <a:normAutofit/>
          </a:bodyPr>
          <a:lstStyle/>
          <a:p>
            <a:r>
              <a:rPr lang="en-US" dirty="0"/>
              <a:t>Just to be confusing, C allows two different styles for function pointer assignment and usage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2895600"/>
            <a:ext cx="10972800" cy="3733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math.h</a:t>
            </a: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endParaRPr lang="en-US" sz="2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(*thing) (); 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pointer named thing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thing = &amp;main; 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looks like regular pointers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thing = main; 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short form with &amp; omitted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(*thing)();	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normal dereference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thing();	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short form with * omitted</a:t>
            </a:r>
          </a:p>
          <a:p>
            <a:pPr marL="118872" indent="0">
              <a:buNone/>
            </a:pPr>
            <a:endParaRPr lang="en-US" sz="2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return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4374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would we want function pointers?</a:t>
            </a:r>
          </a:p>
        </p:txBody>
      </p:sp>
    </p:spTree>
    <p:extLst>
      <p:ext uri="{BB962C8B-B14F-4D97-AF65-F5344CB8AC3E}">
        <p14:creationId xmlns:p14="http://schemas.microsoft.com/office/powerpoint/2010/main" val="1865251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5014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Consider a bubble sort that sorts an array of strings</a:t>
            </a:r>
          </a:p>
          <a:p>
            <a:pPr lvl="1"/>
            <a:r>
              <a:rPr lang="en-US" dirty="0"/>
              <a:t>The book uses quicksort as the example, but I don't want to get caught up in the confusing parts of quicksort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276600"/>
            <a:ext cx="10972800" cy="3352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bubbleSort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array[], 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length)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length – 1;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 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 = 0; j &lt; length – 1; j++ 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(array[j],array[j+1]) &gt; 0)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{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temp = array[j];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	array[j] = array[j + 1];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	array[j + 1] = temp;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}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1985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Now consider a bubble sort that sorts arrays of pointers to single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/>
              <a:t> values</a:t>
            </a:r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124200"/>
            <a:ext cx="10972800" cy="3352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bubbleSort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array[], 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length)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length – 1;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 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 = 0; j &lt; length – 1; j++ 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(*(array[j]) &gt; *(array[j+1]))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{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temp = array[j];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	array[j] = array[j + 1];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	array[j + 1] = temp;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}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6991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Socket practice</a:t>
            </a:r>
          </a:p>
          <a:p>
            <a:r>
              <a:rPr lang="en-US" dirty="0"/>
              <a:t>File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rectangle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pause for a moment in our consideration of sorts and make a </a:t>
            </a:r>
            <a:r>
              <a:rPr lang="en-US" dirty="0" err="1"/>
              <a:t>struct</a:t>
            </a:r>
            <a:r>
              <a:rPr lang="en-US" dirty="0"/>
              <a:t> that can contain a rectangle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276600"/>
            <a:ext cx="10972800" cy="2971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x;		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//x value of upper left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double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y;		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//y value of upper left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length;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height;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 Rectangle;</a:t>
            </a:r>
          </a:p>
        </p:txBody>
      </p:sp>
    </p:spTree>
    <p:extLst>
      <p:ext uri="{BB962C8B-B14F-4D97-AF65-F5344CB8AC3E}">
        <p14:creationId xmlns:p14="http://schemas.microsoft.com/office/powerpoint/2010/main" val="57089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2728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Now consider a bubble sort that sorts arrays of pointers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US" dirty="0"/>
              <a:t> </a:t>
            </a:r>
            <a:r>
              <a:rPr lang="en-US" dirty="0" err="1"/>
              <a:t>structs</a:t>
            </a:r>
            <a:endParaRPr lang="en-US" dirty="0"/>
          </a:p>
          <a:p>
            <a:pPr lvl="1"/>
            <a:r>
              <a:rPr lang="en-US" dirty="0"/>
              <a:t>Ascending sort by </a:t>
            </a:r>
            <a:r>
              <a:rPr lang="en-US" i="1" dirty="0"/>
              <a:t>x</a:t>
            </a:r>
            <a:r>
              <a:rPr lang="en-US" dirty="0"/>
              <a:t> value, tie-breaking with </a:t>
            </a:r>
            <a:r>
              <a:rPr lang="en-US" i="1" dirty="0"/>
              <a:t>y</a:t>
            </a:r>
            <a:r>
              <a:rPr lang="en-US" dirty="0"/>
              <a:t> value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124200"/>
            <a:ext cx="10972800" cy="3581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bubbleSort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(Rectangle* array[], 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length)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length – 1;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 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 = 0; j &lt; length – 1; j++ 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(array[j]-&gt;x &gt; array[j+1]-&gt;x || 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(array[j]-&gt;x == array[j+1]-&gt;x &amp;&amp;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array[j]-&gt;y &gt; array[j+1]-&gt;y))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{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	Rectangle* temp = array[j];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	array[j] = array[j + 1];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	array[j + 1] = temp;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}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7225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2728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We can write a bubble sort (or ideally an efficient sort) that can sort anything</a:t>
            </a:r>
          </a:p>
          <a:p>
            <a:pPr lvl="1"/>
            <a:r>
              <a:rPr lang="en-US" dirty="0"/>
              <a:t>We just need to provide a pointer to a comparison function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048000"/>
            <a:ext cx="10972800" cy="3581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bubbleSort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array[],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length,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(*compare)(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length – 1;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 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 = 0; j &lt; length – 1; j++ 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(compare(array[j],array[j+1]) &gt; 0)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{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temp = array[j];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	array[j] = array[j + 1];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	array[j + 1] = temp;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}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5681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Typechecking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 pointers don't give you a lot of </a:t>
            </a:r>
            <a:r>
              <a:rPr lang="en-US" dirty="0" err="1"/>
              <a:t>typechecking</a:t>
            </a:r>
            <a:endParaRPr lang="en-US" dirty="0"/>
          </a:p>
          <a:p>
            <a:r>
              <a:rPr lang="en-US" dirty="0"/>
              <a:t>You might get a warning if you store a function into an incompatible pointer type</a:t>
            </a:r>
          </a:p>
          <a:p>
            <a:r>
              <a:rPr lang="en-US" dirty="0"/>
              <a:t>C won't stop you</a:t>
            </a:r>
          </a:p>
          <a:p>
            <a:r>
              <a:rPr lang="en-US" dirty="0"/>
              <a:t>And then you'll be passing who knows what into who knows where and getting back unpredictable things</a:t>
            </a:r>
          </a:p>
        </p:txBody>
      </p:sp>
    </p:spTree>
    <p:extLst>
      <p:ext uri="{BB962C8B-B14F-4D97-AF65-F5344CB8AC3E}">
        <p14:creationId xmlns:p14="http://schemas.microsoft.com/office/powerpoint/2010/main" val="3881118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Simulating 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 doesn't have classes or objects</a:t>
            </a:r>
          </a:p>
          <a:p>
            <a:r>
              <a:rPr lang="en-US" dirty="0"/>
              <a:t>It's possible to store function pointers in a struct</a:t>
            </a:r>
          </a:p>
          <a:p>
            <a:r>
              <a:rPr lang="en-US" dirty="0"/>
              <a:t>If you always pass a pointer to the </a:t>
            </a:r>
            <a:r>
              <a:rPr lang="en-US" dirty="0" err="1"/>
              <a:t>struct</a:t>
            </a:r>
            <a:r>
              <a:rPr lang="en-US" dirty="0"/>
              <a:t> itself into the function pointer when you call it, you can simulate object-oriented behavior</a:t>
            </a:r>
          </a:p>
          <a:p>
            <a:r>
              <a:rPr lang="en-US" dirty="0"/>
              <a:t>It's clunky and messy and there's always an extra argument in every function (equivalent to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dirty="0"/>
              <a:t> pointer)</a:t>
            </a:r>
          </a:p>
          <a:p>
            <a:r>
              <a:rPr lang="en-US" dirty="0"/>
              <a:t>As it turns out, Java works in a pretty similar way</a:t>
            </a:r>
          </a:p>
          <a:p>
            <a:pPr lvl="1"/>
            <a:r>
              <a:rPr lang="en-US" dirty="0"/>
              <a:t>But it hides the ugliness from you</a:t>
            </a:r>
          </a:p>
          <a:p>
            <a:pPr lvl="1"/>
            <a:r>
              <a:rPr lang="en-US" dirty="0"/>
              <a:t>Python doesn't hide as much ugliness, always requiring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</a:p>
        </p:txBody>
      </p:sp>
    </p:spTree>
    <p:extLst>
      <p:ext uri="{BB962C8B-B14F-4D97-AF65-F5344CB8AC3E}">
        <p14:creationId xmlns:p14="http://schemas.microsoft.com/office/powerpoint/2010/main" val="60718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6D6C4-6D61-4A77-8AD8-C6B33DD31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Ticket Out the Door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F39A9-263C-44D9-863D-018F25F76C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478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874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C++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on </a:t>
            </a:r>
            <a:r>
              <a:rPr lang="en-US"/>
              <a:t>Project 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5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od Cod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9" t="1876" r="2281" b="1627"/>
          <a:stretch/>
        </p:blipFill>
        <p:spPr bwMode="auto">
          <a:xfrm>
            <a:off x="4191000" y="228601"/>
            <a:ext cx="4134118" cy="6387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057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A502D64-BC63-4355-9612-CC4669FBF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File Systems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F227B5-C577-4089-99A9-FA6B951FCE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363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Journaling file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a regular file system (like ext2) crashes, it might be in an inconsistent state</a:t>
            </a:r>
          </a:p>
          <a:p>
            <a:r>
              <a:rPr lang="en-US" dirty="0"/>
              <a:t>It has to look through all its </a:t>
            </a:r>
            <a:r>
              <a:rPr lang="en-US" dirty="0" err="1"/>
              <a:t>i</a:t>
            </a:r>
            <a:r>
              <a:rPr lang="en-US" dirty="0"/>
              <a:t>-nodes to try to repair inconsistent data</a:t>
            </a:r>
          </a:p>
          <a:p>
            <a:r>
              <a:rPr lang="en-US" dirty="0"/>
              <a:t>A </a:t>
            </a:r>
            <a:r>
              <a:rPr lang="en-US" b="1" dirty="0"/>
              <a:t>journaling file system</a:t>
            </a:r>
            <a:r>
              <a:rPr lang="en-US" dirty="0"/>
              <a:t> (like ext3, ext4, and </a:t>
            </a:r>
            <a:r>
              <a:rPr lang="en-US" dirty="0" err="1"/>
              <a:t>Reiserfs</a:t>
            </a:r>
            <a:r>
              <a:rPr lang="en-US" dirty="0"/>
              <a:t>) keeps metadata about the operations it's trying to perform</a:t>
            </a:r>
          </a:p>
          <a:p>
            <a:r>
              <a:rPr lang="en-US" dirty="0"/>
              <a:t>These operations are called </a:t>
            </a:r>
            <a:r>
              <a:rPr lang="en-US" b="1" dirty="0"/>
              <a:t>transactions</a:t>
            </a:r>
          </a:p>
          <a:p>
            <a:r>
              <a:rPr lang="en-US" dirty="0"/>
              <a:t>After a crash, the file system only needs to repair those transactions that weren't completed</a:t>
            </a:r>
          </a:p>
        </p:txBody>
      </p:sp>
    </p:spTree>
    <p:extLst>
      <p:ext uri="{BB962C8B-B14F-4D97-AF65-F5344CB8AC3E}">
        <p14:creationId xmlns:p14="http://schemas.microsoft.com/office/powerpoint/2010/main" val="203228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Files have many attributes, most of which are stored in their </a:t>
            </a:r>
            <a:r>
              <a:rPr lang="en-US" dirty="0" err="1"/>
              <a:t>i</a:t>
            </a:r>
            <a:r>
              <a:rPr lang="en-US" dirty="0"/>
              <a:t>-node</a:t>
            </a:r>
          </a:p>
          <a:p>
            <a:r>
              <a:rPr lang="en-US" dirty="0"/>
              <a:t>These attributes include:</a:t>
            </a:r>
          </a:p>
          <a:p>
            <a:pPr lvl="1"/>
            <a:r>
              <a:rPr lang="en-US" dirty="0"/>
              <a:t>Device (disk) the file is on</a:t>
            </a:r>
          </a:p>
          <a:p>
            <a:pPr lvl="1"/>
            <a:r>
              <a:rPr lang="en-US" dirty="0" err="1"/>
              <a:t>i</a:t>
            </a:r>
            <a:r>
              <a:rPr lang="en-US" dirty="0"/>
              <a:t>-node number</a:t>
            </a:r>
          </a:p>
          <a:p>
            <a:pPr lvl="1"/>
            <a:r>
              <a:rPr lang="en-US" dirty="0"/>
              <a:t>File type and permissions</a:t>
            </a:r>
          </a:p>
          <a:p>
            <a:pPr lvl="1"/>
            <a:r>
              <a:rPr lang="en-US" dirty="0"/>
              <a:t>Owner and group</a:t>
            </a:r>
          </a:p>
          <a:p>
            <a:pPr lvl="1"/>
            <a:r>
              <a:rPr lang="en-US" dirty="0"/>
              <a:t>Size</a:t>
            </a:r>
          </a:p>
          <a:p>
            <a:pPr lvl="1"/>
            <a:r>
              <a:rPr lang="en-US" dirty="0"/>
              <a:t>Times of last access, modification, and change</a:t>
            </a:r>
          </a:p>
          <a:p>
            <a:r>
              <a:rPr lang="en-US" dirty="0"/>
              <a:t>There are functions that will let us retrieve this information in a C program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stat()</a:t>
            </a:r>
            <a:r>
              <a:rPr lang="en-US" dirty="0"/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lstat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,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fstat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21119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stat</a:t>
            </a:r>
            <a:r>
              <a:rPr lang="en-US" dirty="0"/>
              <a:t>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Attributes can be stored in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</a:t>
            </a:r>
            <a:r>
              <a:rPr lang="en-US" dirty="0"/>
              <a:t> structure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590800"/>
            <a:ext cx="10972800" cy="403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stat {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dev_t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st_dev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IDs of device on which file resides */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ino_t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st_ino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I-node number of file */</a:t>
            </a:r>
          </a:p>
          <a:p>
            <a:pPr lvl="1"/>
            <a:r>
              <a:rPr lang="fr-FR" b="1" dirty="0" err="1">
                <a:latin typeface="Courier New" pitchFamily="49" charset="0"/>
                <a:cs typeface="Courier New" pitchFamily="49" charset="0"/>
              </a:rPr>
              <a:t>mode_t</a:t>
            </a:r>
            <a:r>
              <a:rPr lang="fr-F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b="1" dirty="0" err="1">
                <a:latin typeface="Courier New" pitchFamily="49" charset="0"/>
                <a:cs typeface="Courier New" pitchFamily="49" charset="0"/>
              </a:rPr>
              <a:t>st_mode</a:t>
            </a:r>
            <a:r>
              <a:rPr lang="fr-FR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fr-FR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File type and permissions */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nlink_t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st_nlink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Number of (hard) links to file */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uid_t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st_uid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User ID of file owner */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gid_t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st_gid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Group ID of file owner */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dev_t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st_rdev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IDs for device special files */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off_t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Total file size (bytes) */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blksize_t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st_blksize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Optimal block size for I/O (bytes)*/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blkcnt_t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st_blocks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Number of (512B) blocks allocated */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st_atime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Time of last file access */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st_mtime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Time of last file modification */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st_ctime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Time of last status change */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9951890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6886</TotalTime>
  <Words>1740</Words>
  <Application>Microsoft Office PowerPoint</Application>
  <PresentationFormat>Widescreen</PresentationFormat>
  <Paragraphs>216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5 </vt:lpstr>
      <vt:lpstr>PowerPoint Presentation</vt:lpstr>
      <vt:lpstr>More on File Systems</vt:lpstr>
      <vt:lpstr>Journaling file systems</vt:lpstr>
      <vt:lpstr>File attributes</vt:lpstr>
      <vt:lpstr>stat structure</vt:lpstr>
      <vt:lpstr>Example with stat()</vt:lpstr>
      <vt:lpstr>Function Pointers</vt:lpstr>
      <vt:lpstr>Function pointers</vt:lpstr>
      <vt:lpstr>Why didn't we cover these before?</vt:lpstr>
      <vt:lpstr>Declaring a function pointer</vt:lpstr>
      <vt:lpstr>A more complex example</vt:lpstr>
      <vt:lpstr>Two styles</vt:lpstr>
      <vt:lpstr>Motivation</vt:lpstr>
      <vt:lpstr>Motivation</vt:lpstr>
      <vt:lpstr>Motivation</vt:lpstr>
      <vt:lpstr>A rectangle struct</vt:lpstr>
      <vt:lpstr>Motivation</vt:lpstr>
      <vt:lpstr>Universal sort</vt:lpstr>
      <vt:lpstr>Typechecking</vt:lpstr>
      <vt:lpstr>Simulating OOP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875</cp:revision>
  <dcterms:created xsi:type="dcterms:W3CDTF">2009-08-24T20:26:10Z</dcterms:created>
  <dcterms:modified xsi:type="dcterms:W3CDTF">2025-04-08T21:31:04Z</dcterms:modified>
</cp:coreProperties>
</file>